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4" r:id="rId4"/>
    <p:sldId id="265" r:id="rId5"/>
    <p:sldId id="266" r:id="rId6"/>
    <p:sldId id="262" r:id="rId7"/>
    <p:sldId id="263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10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26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55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14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74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96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17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2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85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4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406FF-8225-481B-B0BB-F69B686CFE8F}" type="datetimeFigureOut">
              <a:rPr lang="pt-BR" smtClean="0"/>
              <a:t>21/08/2020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3E68B-4853-4FCE-B738-6B1567A0B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26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pdo.ms.gov.br/diariodoe/Index/Download/DO10192_09_06_202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pdo.ms.gov.br/diariodoe/Index/Download/DO10260_21_08_202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pagropecuaria.org.br/diario-oficial-da-uniao/boletim-dou-21-de-agosto-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conomia@aprosojams.org.b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rojetosigams@aprosojams.org.br" TargetMode="External"/><Relationship Id="rId5" Type="http://schemas.openxmlformats.org/officeDocument/2006/relationships/hyperlink" Target="mailto:executivo@aprosojams.org.br" TargetMode="External"/><Relationship Id="rId4" Type="http://schemas.openxmlformats.org/officeDocument/2006/relationships/hyperlink" Target="mailto:assistentetecnico@aprosojams.org.b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Uma imagem contendo comida, guarda-chuva&#10;&#10;Descrição gerada automaticamente">
            <a:hlinkClick r:id="rId2"/>
            <a:extLst>
              <a:ext uri="{FF2B5EF4-FFF2-40B4-BE49-F238E27FC236}">
                <a16:creationId xmlns:a16="http://schemas.microsoft.com/office/drawing/2014/main" id="{67FCA88C-9F23-47E9-9BF9-336BBE1290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"/>
          <a:stretch/>
        </p:blipFill>
        <p:spPr>
          <a:xfrm>
            <a:off x="-1" y="0"/>
            <a:ext cx="6857980" cy="990599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A8EFB9F-F3FC-42FC-82FD-29C73878B0DF}"/>
              </a:ext>
            </a:extLst>
          </p:cNvPr>
          <p:cNvSpPr txBox="1"/>
          <p:nvPr/>
        </p:nvSpPr>
        <p:spPr>
          <a:xfrm>
            <a:off x="78464" y="3546500"/>
            <a:ext cx="6701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Diário Oficial do Estado do Mato Grosso do Sul de 21 de Agosto de 2020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teve publicações relevantes ao setor agropecuário. </a:t>
            </a:r>
          </a:p>
          <a:p>
            <a:endParaRPr lang="pt-BR" sz="16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6870102-C3CF-4E4B-90CD-062B4291F88B}"/>
              </a:ext>
            </a:extLst>
          </p:cNvPr>
          <p:cNvSpPr txBox="1"/>
          <p:nvPr/>
        </p:nvSpPr>
        <p:spPr>
          <a:xfrm>
            <a:off x="1704975" y="3137118"/>
            <a:ext cx="3905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BOLETIM LEGISLATIVO  52/2020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93A1F5E-3CC9-4457-BC01-164F22568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597925"/>
              </p:ext>
            </p:extLst>
          </p:nvPr>
        </p:nvGraphicFramePr>
        <p:xfrm>
          <a:off x="78464" y="4786441"/>
          <a:ext cx="6701051" cy="291846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041147">
                  <a:extLst>
                    <a:ext uri="{9D8B030D-6E8A-4147-A177-3AD203B41FA5}">
                      <a16:colId xmlns:a16="http://schemas.microsoft.com/office/drawing/2014/main" val="2902118969"/>
                    </a:ext>
                  </a:extLst>
                </a:gridCol>
                <a:gridCol w="2347489">
                  <a:extLst>
                    <a:ext uri="{9D8B030D-6E8A-4147-A177-3AD203B41FA5}">
                      <a16:colId xmlns:a16="http://schemas.microsoft.com/office/drawing/2014/main" val="3113932157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369484934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3730515764"/>
                    </a:ext>
                  </a:extLst>
                </a:gridCol>
                <a:gridCol w="1178815">
                  <a:extLst>
                    <a:ext uri="{9D8B030D-6E8A-4147-A177-3AD203B41FA5}">
                      <a16:colId xmlns:a16="http://schemas.microsoft.com/office/drawing/2014/main" val="3722114842"/>
                    </a:ext>
                  </a:extLst>
                </a:gridCol>
              </a:tblGrid>
              <a:tr h="381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NORMA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TEMA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PUBLICADO/DIÁRIO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ORGÃO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ÁREA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extLst>
                  <a:ext uri="{0D108BD9-81ED-4DB2-BD59-A6C34878D82A}">
                    <a16:rowId xmlns:a16="http://schemas.microsoft.com/office/drawing/2014/main" val="1491970615"/>
                  </a:ext>
                </a:extLst>
              </a:tr>
              <a:tr h="381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PORTARIA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226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Pág. 19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Diretor Presidente Da Agência Estadual de Defesa Sanitária Animal e Vegetal - IAGRO, no uso de suas atribuições legais, resolve: dar publicidade às alterações efetuadas pela ANVISA com a reclassificação toxicológica dos produtos formulados agrotóxicos e afins cadastrados no Mato Grosso do Sul da empresa  IHARABRAS S.A. INDÚSTRIAS QUÍMICAS.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10.260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IAGRO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DEFESA AGROPECUÁRIA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77263"/>
                  </a:ext>
                </a:extLst>
              </a:tr>
              <a:tr h="381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804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Pág. 23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Estabelece procedimentos a serem adotados para envio e recebimento de correspondências relativas à fixação do índice do ICMS Ecológico 2020.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10.260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IMASUL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TRIBUTÁRIA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889441"/>
                  </a:ext>
                </a:extLst>
              </a:tr>
            </a:tbl>
          </a:graphicData>
        </a:graphic>
      </p:graphicFrame>
      <p:sp>
        <p:nvSpPr>
          <p:cNvPr id="21" name="CaixaDeTexto 20">
            <a:extLst>
              <a:ext uri="{FF2B5EF4-FFF2-40B4-BE49-F238E27FC236}">
                <a16:creationId xmlns:a16="http://schemas.microsoft.com/office/drawing/2014/main" id="{2CC1A802-5EC7-4355-AA8E-9DA6C9B79341}"/>
              </a:ext>
            </a:extLst>
          </p:cNvPr>
          <p:cNvSpPr txBox="1"/>
          <p:nvPr/>
        </p:nvSpPr>
        <p:spPr>
          <a:xfrm>
            <a:off x="183239" y="4171325"/>
            <a:ext cx="6172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hlinkClick r:id="rId4"/>
              </a:rPr>
              <a:t>https://www.spdo.ms.gov.br/diariodoe/Index/Download/DO10260_21_08_2020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28319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prato, mesa, comida, segurando&#10;&#10;Descrição gerada automaticamente">
            <a:extLst>
              <a:ext uri="{FF2B5EF4-FFF2-40B4-BE49-F238E27FC236}">
                <a16:creationId xmlns:a16="http://schemas.microsoft.com/office/drawing/2014/main" id="{035DEF77-A95E-4F7A-BCFD-E29192F976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8"/>
          <a:stretch/>
        </p:blipFill>
        <p:spPr>
          <a:xfrm>
            <a:off x="20" y="-26069"/>
            <a:ext cx="6857980" cy="990599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7A60AA3D-968E-4BCE-A3D2-49B3CA65BD9D}"/>
              </a:ext>
            </a:extLst>
          </p:cNvPr>
          <p:cNvSpPr txBox="1"/>
          <p:nvPr/>
        </p:nvSpPr>
        <p:spPr>
          <a:xfrm>
            <a:off x="552450" y="2092260"/>
            <a:ext cx="575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Diário Oficial da União de 21 de Agosto de 2020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teve publicações relevantes ao setor agropecuário. </a:t>
            </a:r>
            <a:endParaRPr lang="pt-BR" sz="16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66B9BE8-04BE-438C-A22B-FC9520B314AB}"/>
              </a:ext>
            </a:extLst>
          </p:cNvPr>
          <p:cNvSpPr txBox="1"/>
          <p:nvPr/>
        </p:nvSpPr>
        <p:spPr>
          <a:xfrm>
            <a:off x="1732271" y="1476707"/>
            <a:ext cx="39052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BOLETIM LEGISLATIVO  52/2020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EBA7F57-FF0B-464F-91C6-43DA24634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804199"/>
              </p:ext>
            </p:extLst>
          </p:nvPr>
        </p:nvGraphicFramePr>
        <p:xfrm>
          <a:off x="262719" y="3467277"/>
          <a:ext cx="6332560" cy="455581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962865">
                  <a:extLst>
                    <a:ext uri="{9D8B030D-6E8A-4147-A177-3AD203B41FA5}">
                      <a16:colId xmlns:a16="http://schemas.microsoft.com/office/drawing/2014/main" val="4176474603"/>
                    </a:ext>
                  </a:extLst>
                </a:gridCol>
                <a:gridCol w="1784305">
                  <a:extLst>
                    <a:ext uri="{9D8B030D-6E8A-4147-A177-3AD203B41FA5}">
                      <a16:colId xmlns:a16="http://schemas.microsoft.com/office/drawing/2014/main" val="2946904555"/>
                    </a:ext>
                  </a:extLst>
                </a:gridCol>
                <a:gridCol w="1357099">
                  <a:extLst>
                    <a:ext uri="{9D8B030D-6E8A-4147-A177-3AD203B41FA5}">
                      <a16:colId xmlns:a16="http://schemas.microsoft.com/office/drawing/2014/main" val="2419189166"/>
                    </a:ext>
                  </a:extLst>
                </a:gridCol>
                <a:gridCol w="1252751">
                  <a:extLst>
                    <a:ext uri="{9D8B030D-6E8A-4147-A177-3AD203B41FA5}">
                      <a16:colId xmlns:a16="http://schemas.microsoft.com/office/drawing/2014/main" val="2593821980"/>
                    </a:ext>
                  </a:extLst>
                </a:gridCol>
                <a:gridCol w="975540">
                  <a:extLst>
                    <a:ext uri="{9D8B030D-6E8A-4147-A177-3AD203B41FA5}">
                      <a16:colId xmlns:a16="http://schemas.microsoft.com/office/drawing/2014/main" val="2359685470"/>
                    </a:ext>
                  </a:extLst>
                </a:gridCol>
              </a:tblGrid>
              <a:tr h="36673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NORMA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TEMA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PUBLICADO/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DIÁRIO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ORGÃO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ÁREA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extLst>
                  <a:ext uri="{0D108BD9-81ED-4DB2-BD59-A6C34878D82A}">
                    <a16:rowId xmlns:a16="http://schemas.microsoft.com/office/drawing/2014/main" val="2688723899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RESOLUÇÃO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498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Define critérios e procedimentos para produção e aplicação de biossólido em solos, e dá outras providências.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do Meio Ambiente / Conselho Nacional do Meio Ambiente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AMBIENTAL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507922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881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Cria o Conselho Deliberativo da Reserva Extrativista Marinha Mocapajuba, no estado do Pará.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do Meio Ambiente / Instituto Chico Mendes de Conservação da Biodiversidade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AMBIENTAL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9542318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882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Aprova o Plano de Manejo do Parque Nacional da Chapada das Mesas.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do Meio Ambiente / Instituto Chico Mendes de Conservação da Biodiversidade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AMBIENTAL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8437255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883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Aprova o plano de manejo da Reserva Extrativista Verde Para Sempre.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do Meio Ambiente / Instituto Chico Mendes de Conservação da Biodiversidade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AMBIENTAL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595345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PORTARIA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884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Aprova o plano de manejo da Reserva Extrativista Renascer.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do Meio Ambiente / Instituto Chico Mendes de Conservação da Biodiversidade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AMBIENTAL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564379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id="{7A112894-221D-45BC-A3D3-F3680E5802AF}"/>
              </a:ext>
            </a:extLst>
          </p:cNvPr>
          <p:cNvSpPr/>
          <p:nvPr/>
        </p:nvSpPr>
        <p:spPr>
          <a:xfrm>
            <a:off x="287532" y="2842951"/>
            <a:ext cx="62829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hlinkClick r:id="rId3"/>
              </a:rPr>
              <a:t>https://fpagropecuaria.org.br/diario-oficial-da-uniao/boletim-dou-21-de-agosto-3/</a:t>
            </a:r>
            <a:endParaRPr lang="pt-BR" sz="14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0CED68C-751B-4059-BA9F-C9CFE8174935}"/>
              </a:ext>
            </a:extLst>
          </p:cNvPr>
          <p:cNvSpPr txBox="1"/>
          <p:nvPr/>
        </p:nvSpPr>
        <p:spPr>
          <a:xfrm>
            <a:off x="-1002110" y="8088480"/>
            <a:ext cx="48998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/>
              <a:t>Fonte: Frente Parlamentar Agropecuária/ IPA: Instituto Pensar Agro</a:t>
            </a:r>
          </a:p>
        </p:txBody>
      </p:sp>
    </p:spTree>
    <p:extLst>
      <p:ext uri="{BB962C8B-B14F-4D97-AF65-F5344CB8AC3E}">
        <p14:creationId xmlns:p14="http://schemas.microsoft.com/office/powerpoint/2010/main" val="174620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prato, mesa, comida, segurando&#10;&#10;Descrição gerada automaticamente">
            <a:extLst>
              <a:ext uri="{FF2B5EF4-FFF2-40B4-BE49-F238E27FC236}">
                <a16:creationId xmlns:a16="http://schemas.microsoft.com/office/drawing/2014/main" id="{035DEF77-A95E-4F7A-BCFD-E29192F976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8"/>
          <a:stretch/>
        </p:blipFill>
        <p:spPr>
          <a:xfrm>
            <a:off x="20" y="-26069"/>
            <a:ext cx="6857980" cy="990599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66B9BE8-04BE-438C-A22B-FC9520B314AB}"/>
              </a:ext>
            </a:extLst>
          </p:cNvPr>
          <p:cNvSpPr txBox="1"/>
          <p:nvPr/>
        </p:nvSpPr>
        <p:spPr>
          <a:xfrm>
            <a:off x="1732271" y="1476707"/>
            <a:ext cx="39052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BOLETIM LEGISLATIVO  52/2020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EBA7F57-FF0B-464F-91C6-43DA24634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16637"/>
              </p:ext>
            </p:extLst>
          </p:nvPr>
        </p:nvGraphicFramePr>
        <p:xfrm>
          <a:off x="262720" y="2591330"/>
          <a:ext cx="6332560" cy="630841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337480">
                  <a:extLst>
                    <a:ext uri="{9D8B030D-6E8A-4147-A177-3AD203B41FA5}">
                      <a16:colId xmlns:a16="http://schemas.microsoft.com/office/drawing/2014/main" val="4176474603"/>
                    </a:ext>
                  </a:extLst>
                </a:gridCol>
                <a:gridCol w="1729559">
                  <a:extLst>
                    <a:ext uri="{9D8B030D-6E8A-4147-A177-3AD203B41FA5}">
                      <a16:colId xmlns:a16="http://schemas.microsoft.com/office/drawing/2014/main" val="2946904555"/>
                    </a:ext>
                  </a:extLst>
                </a:gridCol>
                <a:gridCol w="1037230">
                  <a:extLst>
                    <a:ext uri="{9D8B030D-6E8A-4147-A177-3AD203B41FA5}">
                      <a16:colId xmlns:a16="http://schemas.microsoft.com/office/drawing/2014/main" val="2419189166"/>
                    </a:ext>
                  </a:extLst>
                </a:gridCol>
                <a:gridCol w="1078173">
                  <a:extLst>
                    <a:ext uri="{9D8B030D-6E8A-4147-A177-3AD203B41FA5}">
                      <a16:colId xmlns:a16="http://schemas.microsoft.com/office/drawing/2014/main" val="2593821980"/>
                    </a:ext>
                  </a:extLst>
                </a:gridCol>
                <a:gridCol w="1150118">
                  <a:extLst>
                    <a:ext uri="{9D8B030D-6E8A-4147-A177-3AD203B41FA5}">
                      <a16:colId xmlns:a16="http://schemas.microsoft.com/office/drawing/2014/main" val="2359685470"/>
                    </a:ext>
                  </a:extLst>
                </a:gridCol>
              </a:tblGrid>
              <a:tr h="36673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NORMA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TEMA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PUBLICADO/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DIÁRIO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ORGÃO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ÁREA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extLst>
                  <a:ext uri="{0D108BD9-81ED-4DB2-BD59-A6C34878D82A}">
                    <a16:rowId xmlns:a16="http://schemas.microsoft.com/office/drawing/2014/main" val="2688723899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INSTRUÇÃO NORMATIVA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83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Atualiza os requisitos fitossanitários para a importação de grãos de trigo (Triticum aestivum) (Categoria 3, Classe 9) produzidos na Rússia.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da Agricultura, Pecuária e Abastecimento / Secretaria de Defesa Agropecuária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DEFESA AGROPECUÁRIA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507922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INSTRUÇÃO NORMATIVA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84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Dispõe sobre a identidade e os requisitos de qualidade, que deve apresentar o produto denominado sobremesa láctea.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da Agricultura, Pecuária e Abastecimento / Secretaria de Defesa Agropecuária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DEFESA AGROPECUÁRIA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564379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PORATIRA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1.846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Aprova o Regimento Interno da Comissão Permanente de Avaliação de Documentos Sigilosos do Ministério da Agricultura, Pecuária e Abastecimento – CPADS/MAPA.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da Agricultura, Pecuária e Abastecimento / Secretaria Executiva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 AGRÍCOLA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095564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183 a 222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Aprova o Zoneamento Agrícola de Risco Climático para a cultura de milho nos Estado que menciona, ano-safra 2020/2021, conforme anexo.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da Agricultura, Pecuária e Abastecimento / Secretaria de Política Agrícola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 AGRÍCOLA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3702305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RESOLUÇÃO CONDEL/SUDECO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99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Fundo Constitucional de Financiamento do Centro-Oeste (FCO) Diretrizes e Prioridades para 2021.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do Desenvolvimento Regional / Superintendência de Desenvolvimento do Centro-Oeste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 AGRÍCOLA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0697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30CED68C-751B-4059-BA9F-C9CFE8174935}"/>
              </a:ext>
            </a:extLst>
          </p:cNvPr>
          <p:cNvSpPr txBox="1"/>
          <p:nvPr/>
        </p:nvSpPr>
        <p:spPr>
          <a:xfrm>
            <a:off x="-1021160" y="8899740"/>
            <a:ext cx="48998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/>
              <a:t>Fonte: Frente Parlamentar Agropecuária/ IPA: Instituto Pensar Agro</a:t>
            </a:r>
          </a:p>
        </p:txBody>
      </p:sp>
    </p:spTree>
    <p:extLst>
      <p:ext uri="{BB962C8B-B14F-4D97-AF65-F5344CB8AC3E}">
        <p14:creationId xmlns:p14="http://schemas.microsoft.com/office/powerpoint/2010/main" val="3037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prato, mesa, comida, segurando&#10;&#10;Descrição gerada automaticamente">
            <a:extLst>
              <a:ext uri="{FF2B5EF4-FFF2-40B4-BE49-F238E27FC236}">
                <a16:creationId xmlns:a16="http://schemas.microsoft.com/office/drawing/2014/main" id="{035DEF77-A95E-4F7A-BCFD-E29192F976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8"/>
          <a:stretch/>
        </p:blipFill>
        <p:spPr>
          <a:xfrm>
            <a:off x="20" y="-26069"/>
            <a:ext cx="6857980" cy="990599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66B9BE8-04BE-438C-A22B-FC9520B314AB}"/>
              </a:ext>
            </a:extLst>
          </p:cNvPr>
          <p:cNvSpPr txBox="1"/>
          <p:nvPr/>
        </p:nvSpPr>
        <p:spPr>
          <a:xfrm>
            <a:off x="1732271" y="1476707"/>
            <a:ext cx="39052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BOLETIM LEGISLATIVO  52/2020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EBA7F57-FF0B-464F-91C6-43DA24634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456764"/>
              </p:ext>
            </p:extLst>
          </p:nvPr>
        </p:nvGraphicFramePr>
        <p:xfrm>
          <a:off x="262720" y="2591330"/>
          <a:ext cx="6332560" cy="596900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337480">
                  <a:extLst>
                    <a:ext uri="{9D8B030D-6E8A-4147-A177-3AD203B41FA5}">
                      <a16:colId xmlns:a16="http://schemas.microsoft.com/office/drawing/2014/main" val="4176474603"/>
                    </a:ext>
                  </a:extLst>
                </a:gridCol>
                <a:gridCol w="1729559">
                  <a:extLst>
                    <a:ext uri="{9D8B030D-6E8A-4147-A177-3AD203B41FA5}">
                      <a16:colId xmlns:a16="http://schemas.microsoft.com/office/drawing/2014/main" val="2946904555"/>
                    </a:ext>
                  </a:extLst>
                </a:gridCol>
                <a:gridCol w="1037230">
                  <a:extLst>
                    <a:ext uri="{9D8B030D-6E8A-4147-A177-3AD203B41FA5}">
                      <a16:colId xmlns:a16="http://schemas.microsoft.com/office/drawing/2014/main" val="2419189166"/>
                    </a:ext>
                  </a:extLst>
                </a:gridCol>
                <a:gridCol w="1309911">
                  <a:extLst>
                    <a:ext uri="{9D8B030D-6E8A-4147-A177-3AD203B41FA5}">
                      <a16:colId xmlns:a16="http://schemas.microsoft.com/office/drawing/2014/main" val="2593821980"/>
                    </a:ext>
                  </a:extLst>
                </a:gridCol>
                <a:gridCol w="918380">
                  <a:extLst>
                    <a:ext uri="{9D8B030D-6E8A-4147-A177-3AD203B41FA5}">
                      <a16:colId xmlns:a16="http://schemas.microsoft.com/office/drawing/2014/main" val="2359685470"/>
                    </a:ext>
                  </a:extLst>
                </a:gridCol>
              </a:tblGrid>
              <a:tr h="36673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NORMA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TEMA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PUBLICADO/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DIÁRIO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ORGÃO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ÁREA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extLst>
                  <a:ext uri="{0D108BD9-81ED-4DB2-BD59-A6C34878D82A}">
                    <a16:rowId xmlns:a16="http://schemas.microsoft.com/office/drawing/2014/main" val="2688723899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RESOLUÇÃO CONDEL/SUDECO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100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Fundo de Desenvolvimento do Centro-Oeste (FDCO) -Diretrizes, Prioridades e Programas de Financiamento para 2021.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do Desenvolvimento Regional / Superintendência de Desenvolvimento do Centro-Oeste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 AGRÍCOLA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507922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RESOLUÇÃO CONDEL/SUDECO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137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Aprova, “ad referendum” do Conselho Deliberativo, a Proposição n. 134/2020, que trata das Diretrizes e Prioridades do Fundo Constitucional de Financiamento do Nordeste (FNE) para o exercício de 2021.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do Desenvolvimento Regional / Superintendência do Desenvolvimento do Nordeste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 AGRÍCOLA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7130691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CIRCULAR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55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Abre consulta pública para manifestação de interessados do setor privado e da sociedade civil sobre os termos da adesão do Brasil ao Acordo de Compras Públicas da Organização Mundial do Comércio.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da Economia / Secretaria Especial de Comércio Exterior e Assuntos Internacionais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 AGRÍCOLA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3833036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RESOLUÇÃO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4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Credenciamento de Instituição para execução de atividades de pesquisa e desenvolvimento IE-INPA.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da Economia / Secretaria Especial de Comércio Exterior e Assuntos Internacionais Comitê das Atividades de Pesquisa e Desenvolvimento da Amazônia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 AGRÍCOLA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029023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30CED68C-751B-4059-BA9F-C9CFE8174935}"/>
              </a:ext>
            </a:extLst>
          </p:cNvPr>
          <p:cNvSpPr txBox="1"/>
          <p:nvPr/>
        </p:nvSpPr>
        <p:spPr>
          <a:xfrm>
            <a:off x="-1059260" y="8560332"/>
            <a:ext cx="48998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/>
              <a:t>Fonte: Frente Parlamentar Agropecuária/ IPA: Instituto Pensar Agro</a:t>
            </a:r>
          </a:p>
        </p:txBody>
      </p:sp>
    </p:spTree>
    <p:extLst>
      <p:ext uri="{BB962C8B-B14F-4D97-AF65-F5344CB8AC3E}">
        <p14:creationId xmlns:p14="http://schemas.microsoft.com/office/powerpoint/2010/main" val="128151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prato, mesa, comida, segurando&#10;&#10;Descrição gerada automaticamente">
            <a:extLst>
              <a:ext uri="{FF2B5EF4-FFF2-40B4-BE49-F238E27FC236}">
                <a16:creationId xmlns:a16="http://schemas.microsoft.com/office/drawing/2014/main" id="{035DEF77-A95E-4F7A-BCFD-E29192F976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8"/>
          <a:stretch/>
        </p:blipFill>
        <p:spPr>
          <a:xfrm>
            <a:off x="20" y="-26069"/>
            <a:ext cx="6857980" cy="990599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66B9BE8-04BE-438C-A22B-FC9520B314AB}"/>
              </a:ext>
            </a:extLst>
          </p:cNvPr>
          <p:cNvSpPr txBox="1"/>
          <p:nvPr/>
        </p:nvSpPr>
        <p:spPr>
          <a:xfrm>
            <a:off x="1732271" y="1476707"/>
            <a:ext cx="39052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BOLETIM LEGISLATIVO  52/2020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EBA7F57-FF0B-464F-91C6-43DA24634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18749"/>
              </p:ext>
            </p:extLst>
          </p:nvPr>
        </p:nvGraphicFramePr>
        <p:xfrm>
          <a:off x="262720" y="2591330"/>
          <a:ext cx="6332560" cy="441388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070780">
                  <a:extLst>
                    <a:ext uri="{9D8B030D-6E8A-4147-A177-3AD203B41FA5}">
                      <a16:colId xmlns:a16="http://schemas.microsoft.com/office/drawing/2014/main" val="41764746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46904555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41918916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593821980"/>
                    </a:ext>
                  </a:extLst>
                </a:gridCol>
                <a:gridCol w="1375580">
                  <a:extLst>
                    <a:ext uri="{9D8B030D-6E8A-4147-A177-3AD203B41FA5}">
                      <a16:colId xmlns:a16="http://schemas.microsoft.com/office/drawing/2014/main" val="2359685470"/>
                    </a:ext>
                  </a:extLst>
                </a:gridCol>
              </a:tblGrid>
              <a:tr h="366739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NORMA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TEMA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PUBLICADO/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DIÁRIO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ORGÃO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n-lt"/>
                        </a:rPr>
                        <a:t>ÁREA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00" marR="67500" marT="0" marB="0"/>
                </a:tc>
                <a:extLst>
                  <a:ext uri="{0D108BD9-81ED-4DB2-BD59-A6C34878D82A}">
                    <a16:rowId xmlns:a16="http://schemas.microsoft.com/office/drawing/2014/main" val="2688723899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RESOLUÇÃO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5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Credenciamento de Instituição para execução de atividades de pesquisa e desenvolvimento FCECON.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da Economia / Secretaria Especial de Comércio Exterior e Assuntos Internacionais Comitê das Atividades de Pesquisa e Desenvolvimento da Amazônia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POLÍTICA AGRÍCOLA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507922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RESOLUÇÃO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Institui o Regimento Interno do Conselho Gestor dos Projetos e Programas Prioritários do Programa Rota 2030 – Mobilidade e Logística, de que trata o Decreto nº 9.557, de 8 de novembro de 2018, regulamentado pela Portaria nº 86, de 12 de março de 2019, do Ministério da Economia.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20/08/2020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Nº 161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Ministério da Economia / Secretaria Especial de Produtividade, Emprego e Competitividade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INFRAESTRUTURA E LOGÍSTICA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713069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30CED68C-751B-4059-BA9F-C9CFE8174935}"/>
              </a:ext>
            </a:extLst>
          </p:cNvPr>
          <p:cNvSpPr txBox="1"/>
          <p:nvPr/>
        </p:nvSpPr>
        <p:spPr>
          <a:xfrm>
            <a:off x="-1002110" y="7005216"/>
            <a:ext cx="48998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/>
              <a:t>Fonte: Frente Parlamentar Agropecuária/ IPA: Instituto Pensar Agro</a:t>
            </a:r>
          </a:p>
        </p:txBody>
      </p:sp>
    </p:spTree>
    <p:extLst>
      <p:ext uri="{BB962C8B-B14F-4D97-AF65-F5344CB8AC3E}">
        <p14:creationId xmlns:p14="http://schemas.microsoft.com/office/powerpoint/2010/main" val="414899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prato, mesa, comida, segurando&#10;&#10;Descrição gerada automaticamente">
            <a:extLst>
              <a:ext uri="{FF2B5EF4-FFF2-40B4-BE49-F238E27FC236}">
                <a16:creationId xmlns:a16="http://schemas.microsoft.com/office/drawing/2014/main" id="{035DEF77-A95E-4F7A-BCFD-E29192F976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8"/>
          <a:stretch/>
        </p:blipFill>
        <p:spPr>
          <a:xfrm>
            <a:off x="0" y="10"/>
            <a:ext cx="6857980" cy="990599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BDB975A-ABBC-4515-9472-2729348200C2}"/>
              </a:ext>
            </a:extLst>
          </p:cNvPr>
          <p:cNvSpPr txBox="1"/>
          <p:nvPr/>
        </p:nvSpPr>
        <p:spPr>
          <a:xfrm>
            <a:off x="238124" y="2644436"/>
            <a:ext cx="319086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/>
              <a:t>Equipe </a:t>
            </a:r>
            <a:r>
              <a:rPr lang="pt-BR" b="1" u="sng" dirty="0" err="1"/>
              <a:t>Aprosoja</a:t>
            </a:r>
            <a:r>
              <a:rPr lang="pt-BR" b="1" u="sng" dirty="0"/>
              <a:t>/MS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b="1" dirty="0"/>
              <a:t>Renata Farias Ferreira da Silva</a:t>
            </a:r>
            <a:endParaRPr lang="pt-BR" dirty="0"/>
          </a:p>
          <a:p>
            <a:r>
              <a:rPr lang="pt-BR" dirty="0"/>
              <a:t>Economista | Assistente Economia</a:t>
            </a:r>
          </a:p>
          <a:p>
            <a:r>
              <a:rPr lang="pt-BR" u="sng" dirty="0">
                <a:hlinkClick r:id="rId3"/>
              </a:rPr>
              <a:t>economia@aprosojams.org.br</a:t>
            </a:r>
            <a:endParaRPr lang="pt-BR" u="sng" dirty="0"/>
          </a:p>
          <a:p>
            <a:endParaRPr lang="pt-BR" dirty="0"/>
          </a:p>
          <a:p>
            <a:r>
              <a:rPr lang="pt-BR" b="1" dirty="0"/>
              <a:t>Gabriel Balta dos Reis  </a:t>
            </a:r>
            <a:endParaRPr lang="pt-BR" dirty="0"/>
          </a:p>
          <a:p>
            <a:r>
              <a:rPr lang="pt-BR" dirty="0"/>
              <a:t>Eng. Agrônomo | Assistente Técnico </a:t>
            </a:r>
          </a:p>
          <a:p>
            <a:r>
              <a:rPr lang="pt-BR" u="sng" dirty="0">
                <a:hlinkClick r:id="rId4"/>
              </a:rPr>
              <a:t>assistentetecnico@aprosojams.org.br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b="1" u="sng" dirty="0"/>
              <a:t>Secretaria Executiva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b="1" dirty="0"/>
              <a:t>Frederico Azevedo e Silva</a:t>
            </a:r>
            <a:endParaRPr lang="pt-BR" dirty="0"/>
          </a:p>
          <a:p>
            <a:r>
              <a:rPr lang="pt-BR" u="sng" dirty="0">
                <a:hlinkClick r:id="rId5"/>
              </a:rPr>
              <a:t>executivo@aprosojams.org.br</a:t>
            </a:r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b="1" dirty="0"/>
              <a:t>Teresinha Irene </a:t>
            </a:r>
            <a:r>
              <a:rPr lang="pt-BR" b="1" dirty="0" err="1"/>
              <a:t>Rohr</a:t>
            </a:r>
            <a:endParaRPr lang="pt-BR" dirty="0"/>
          </a:p>
          <a:p>
            <a:r>
              <a:rPr lang="pt-BR" u="sng" dirty="0">
                <a:solidFill>
                  <a:srgbClr val="0070C0"/>
                </a:solidFill>
              </a:rPr>
              <a:t>financeiro@aprosojams.org.br</a:t>
            </a:r>
          </a:p>
          <a:p>
            <a:r>
              <a:rPr lang="pt-BR" dirty="0"/>
              <a:t> </a:t>
            </a:r>
          </a:p>
          <a:p>
            <a:r>
              <a:rPr lang="pt-BR" b="1" dirty="0" err="1"/>
              <a:t>Tallisson</a:t>
            </a:r>
            <a:r>
              <a:rPr lang="pt-BR" b="1" dirty="0"/>
              <a:t> Tauan Almeida</a:t>
            </a:r>
            <a:endParaRPr lang="pt-BR" dirty="0"/>
          </a:p>
          <a:p>
            <a:r>
              <a:rPr lang="pt-BR" u="sng" dirty="0">
                <a:solidFill>
                  <a:srgbClr val="0070C0"/>
                </a:solidFill>
              </a:rPr>
              <a:t>assessoria@aprosojams.org.br</a:t>
            </a:r>
            <a:endParaRPr lang="pt-BR" dirty="0">
              <a:solidFill>
                <a:srgbClr val="0070C0"/>
              </a:solidFill>
            </a:endParaRP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F8058CD-42F9-4FC2-8E46-25903F23DD26}"/>
              </a:ext>
            </a:extLst>
          </p:cNvPr>
          <p:cNvSpPr txBox="1"/>
          <p:nvPr/>
        </p:nvSpPr>
        <p:spPr>
          <a:xfrm>
            <a:off x="3428989" y="2644436"/>
            <a:ext cx="38385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/>
              <a:t>Equipe de Campo</a:t>
            </a:r>
            <a:endParaRPr lang="pt-BR" dirty="0"/>
          </a:p>
          <a:p>
            <a:r>
              <a:rPr lang="pt-BR" b="1" dirty="0"/>
              <a:t>Dany Correa do Espírito Santo </a:t>
            </a:r>
            <a:endParaRPr lang="pt-BR" dirty="0"/>
          </a:p>
          <a:p>
            <a:r>
              <a:rPr lang="pt-BR" dirty="0"/>
              <a:t>Eng. Agrônomo | Coordenador de Campo</a:t>
            </a:r>
          </a:p>
          <a:p>
            <a:r>
              <a:rPr lang="pt-BR" u="sng" dirty="0">
                <a:hlinkClick r:id="rId6"/>
              </a:rPr>
              <a:t>projetosigams@aprosojams.org.br</a:t>
            </a:r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b="1" dirty="0"/>
              <a:t>Equipe</a:t>
            </a:r>
            <a:endParaRPr lang="pt-BR" dirty="0"/>
          </a:p>
          <a:p>
            <a:r>
              <a:rPr lang="pt-BR" dirty="0" err="1"/>
              <a:t>Anielli</a:t>
            </a:r>
            <a:r>
              <a:rPr lang="pt-BR" dirty="0"/>
              <a:t> </a:t>
            </a:r>
            <a:r>
              <a:rPr lang="pt-BR" dirty="0" err="1"/>
              <a:t>Verzotto</a:t>
            </a:r>
            <a:endParaRPr lang="pt-BR" dirty="0"/>
          </a:p>
          <a:p>
            <a:r>
              <a:rPr lang="pt-BR" dirty="0"/>
              <a:t>Bianca Xavier</a:t>
            </a:r>
          </a:p>
          <a:p>
            <a:r>
              <a:rPr lang="pt-BR" dirty="0"/>
              <a:t>Marcos Vinicius Oliveira</a:t>
            </a:r>
          </a:p>
          <a:p>
            <a:r>
              <a:rPr lang="pt-BR" dirty="0"/>
              <a:t>Marcel de Araújo</a:t>
            </a:r>
          </a:p>
          <a:p>
            <a:r>
              <a:rPr lang="pt-BR" dirty="0"/>
              <a:t>Mário Sérgio dos Santos</a:t>
            </a:r>
          </a:p>
          <a:p>
            <a:r>
              <a:rPr lang="pt-BR" dirty="0"/>
              <a:t>Rafael de Souza</a:t>
            </a:r>
          </a:p>
          <a:p>
            <a:r>
              <a:rPr lang="pt-BR" dirty="0"/>
              <a:t>Tiago Maciel</a:t>
            </a:r>
          </a:p>
          <a:p>
            <a:r>
              <a:rPr lang="pt-BR" dirty="0"/>
              <a:t>Veronica </a:t>
            </a:r>
            <a:r>
              <a:rPr lang="pt-BR" dirty="0" err="1"/>
              <a:t>Delevatti</a:t>
            </a:r>
            <a:endParaRPr lang="pt-BR" dirty="0"/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444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prato, mesa, comida, segurando&#10;&#10;Descrição gerada automaticamente">
            <a:extLst>
              <a:ext uri="{FF2B5EF4-FFF2-40B4-BE49-F238E27FC236}">
                <a16:creationId xmlns:a16="http://schemas.microsoft.com/office/drawing/2014/main" id="{035DEF77-A95E-4F7A-BCFD-E29192F976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8"/>
          <a:stretch/>
        </p:blipFill>
        <p:spPr>
          <a:xfrm>
            <a:off x="0" y="10"/>
            <a:ext cx="6857980" cy="990599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BDB975A-ABBC-4515-9472-2729348200C2}"/>
              </a:ext>
            </a:extLst>
          </p:cNvPr>
          <p:cNvSpPr txBox="1"/>
          <p:nvPr/>
        </p:nvSpPr>
        <p:spPr>
          <a:xfrm>
            <a:off x="342890" y="2472986"/>
            <a:ext cx="30861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/>
              <a:t>Diretoria Executiva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b="1" dirty="0"/>
              <a:t>André Figueiredo </a:t>
            </a:r>
            <a:r>
              <a:rPr lang="pt-BR" b="1" dirty="0" err="1"/>
              <a:t>Dobashi</a:t>
            </a:r>
            <a:endParaRPr lang="pt-BR" dirty="0"/>
          </a:p>
          <a:p>
            <a:r>
              <a:rPr lang="pt-BR" dirty="0"/>
              <a:t>(Presidente)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Jorge </a:t>
            </a:r>
            <a:r>
              <a:rPr lang="pt-BR" b="1" dirty="0" err="1"/>
              <a:t>Michelc</a:t>
            </a:r>
            <a:endParaRPr lang="pt-BR" dirty="0"/>
          </a:p>
          <a:p>
            <a:r>
              <a:rPr lang="pt-BR" dirty="0"/>
              <a:t>(Vice-presidente)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Sergio Luiz Marcon </a:t>
            </a:r>
            <a:endParaRPr lang="pt-BR" dirty="0"/>
          </a:p>
          <a:p>
            <a:r>
              <a:rPr lang="pt-BR" dirty="0"/>
              <a:t>(Diretor Administrativo)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Antônio Moraes Ribeiro Neto</a:t>
            </a:r>
            <a:endParaRPr lang="pt-BR" dirty="0"/>
          </a:p>
          <a:p>
            <a:r>
              <a:rPr lang="pt-BR" dirty="0"/>
              <a:t>(2º Diretor Administrativo)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Thaís </a:t>
            </a:r>
            <a:r>
              <a:rPr lang="pt-BR" b="1" dirty="0" err="1"/>
              <a:t>Carbonaro</a:t>
            </a:r>
            <a:r>
              <a:rPr lang="pt-BR" b="1" dirty="0"/>
              <a:t> Faleiros </a:t>
            </a:r>
            <a:r>
              <a:rPr lang="pt-BR" b="1" dirty="0" err="1"/>
              <a:t>Zenatti</a:t>
            </a:r>
            <a:endParaRPr lang="pt-BR" dirty="0"/>
          </a:p>
          <a:p>
            <a:r>
              <a:rPr lang="pt-BR" dirty="0"/>
              <a:t>(Diretora Financeira)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Paulo Renato </a:t>
            </a:r>
            <a:r>
              <a:rPr lang="pt-BR" b="1" dirty="0" err="1"/>
              <a:t>Stefanello</a:t>
            </a:r>
            <a:endParaRPr lang="pt-BR" dirty="0"/>
          </a:p>
          <a:p>
            <a:r>
              <a:rPr lang="pt-BR" dirty="0"/>
              <a:t>(2º Diretor Financeiro)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F8058CD-42F9-4FC2-8E46-25903F23DD26}"/>
              </a:ext>
            </a:extLst>
          </p:cNvPr>
          <p:cNvSpPr txBox="1"/>
          <p:nvPr/>
        </p:nvSpPr>
        <p:spPr>
          <a:xfrm>
            <a:off x="3428990" y="2644436"/>
            <a:ext cx="3838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A27D474-35C7-4B35-A1F9-396BEA6CE866}"/>
              </a:ext>
            </a:extLst>
          </p:cNvPr>
          <p:cNvSpPr txBox="1"/>
          <p:nvPr/>
        </p:nvSpPr>
        <p:spPr>
          <a:xfrm>
            <a:off x="3600435" y="2472986"/>
            <a:ext cx="30861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/>
              <a:t>Diretores Regionais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Roger Azevedo </a:t>
            </a:r>
            <a:r>
              <a:rPr lang="pt-BR" dirty="0" err="1"/>
              <a:t>Introvini</a:t>
            </a:r>
            <a:endParaRPr lang="pt-BR" dirty="0"/>
          </a:p>
          <a:p>
            <a:r>
              <a:rPr lang="pt-BR" dirty="0"/>
              <a:t>Gabriel </a:t>
            </a:r>
            <a:r>
              <a:rPr lang="pt-BR" dirty="0" err="1"/>
              <a:t>Corral</a:t>
            </a:r>
            <a:r>
              <a:rPr lang="pt-BR" dirty="0"/>
              <a:t> Jacinto</a:t>
            </a:r>
          </a:p>
          <a:p>
            <a:r>
              <a:rPr lang="pt-BR" dirty="0"/>
              <a:t>Leoncio de Souza Brito Neto</a:t>
            </a:r>
          </a:p>
          <a:p>
            <a:r>
              <a:rPr lang="pt-BR" dirty="0"/>
              <a:t>Cézar Roberto </a:t>
            </a:r>
            <a:r>
              <a:rPr lang="pt-BR" dirty="0" err="1"/>
              <a:t>Dierings</a:t>
            </a:r>
            <a:endParaRPr lang="pt-BR" dirty="0"/>
          </a:p>
          <a:p>
            <a:endParaRPr lang="pt-BR" dirty="0"/>
          </a:p>
          <a:p>
            <a:r>
              <a:rPr lang="pt-BR" b="1" u="sng" dirty="0"/>
              <a:t>Conselho Consultivo</a:t>
            </a:r>
          </a:p>
          <a:p>
            <a:endParaRPr lang="pt-BR" dirty="0"/>
          </a:p>
          <a:p>
            <a:r>
              <a:rPr lang="pt-BR" dirty="0"/>
              <a:t>Almir </a:t>
            </a:r>
            <a:r>
              <a:rPr lang="pt-BR" dirty="0" err="1"/>
              <a:t>Dalpasquale</a:t>
            </a:r>
            <a:endParaRPr lang="pt-BR" dirty="0"/>
          </a:p>
          <a:p>
            <a:r>
              <a:rPr lang="pt-BR" dirty="0"/>
              <a:t>Maurício </a:t>
            </a:r>
            <a:r>
              <a:rPr lang="pt-BR" dirty="0" err="1"/>
              <a:t>Koji</a:t>
            </a:r>
            <a:r>
              <a:rPr lang="pt-BR" dirty="0"/>
              <a:t> Saito</a:t>
            </a:r>
          </a:p>
          <a:p>
            <a:r>
              <a:rPr lang="pt-BR" dirty="0"/>
              <a:t>Cristiano </a:t>
            </a:r>
            <a:r>
              <a:rPr lang="pt-BR" dirty="0" err="1"/>
              <a:t>Bortolotto</a:t>
            </a:r>
            <a:endParaRPr lang="pt-BR" dirty="0"/>
          </a:p>
          <a:p>
            <a:r>
              <a:rPr lang="pt-BR" dirty="0"/>
              <a:t>Juliano </a:t>
            </a:r>
            <a:r>
              <a:rPr lang="pt-BR" dirty="0" err="1"/>
              <a:t>Schmaedecke</a:t>
            </a:r>
            <a:endParaRPr lang="pt-BR" dirty="0"/>
          </a:p>
          <a:p>
            <a:endParaRPr lang="pt-BR" dirty="0"/>
          </a:p>
          <a:p>
            <a:r>
              <a:rPr lang="pt-BR" b="1" u="sng" dirty="0"/>
              <a:t>Conselho Fiscal</a:t>
            </a:r>
          </a:p>
          <a:p>
            <a:endParaRPr lang="pt-BR" dirty="0"/>
          </a:p>
          <a:p>
            <a:r>
              <a:rPr lang="pt-BR" dirty="0"/>
              <a:t>Diogo Peixoto da Luz</a:t>
            </a:r>
          </a:p>
          <a:p>
            <a:r>
              <a:rPr lang="pt-BR" dirty="0"/>
              <a:t>Lucio </a:t>
            </a:r>
            <a:r>
              <a:rPr lang="pt-BR" dirty="0" err="1"/>
              <a:t>Damalia</a:t>
            </a:r>
            <a:endParaRPr lang="pt-BR" dirty="0"/>
          </a:p>
          <a:p>
            <a:r>
              <a:rPr lang="pt-BR" dirty="0" err="1"/>
              <a:t>Luis</a:t>
            </a:r>
            <a:r>
              <a:rPr lang="pt-BR" dirty="0"/>
              <a:t> Alberto Moraes Novaes</a:t>
            </a:r>
          </a:p>
          <a:p>
            <a:r>
              <a:rPr lang="pt-BR" dirty="0"/>
              <a:t>Darwin </a:t>
            </a:r>
            <a:r>
              <a:rPr lang="pt-BR" dirty="0" err="1"/>
              <a:t>Girelli</a:t>
            </a:r>
            <a:endParaRPr lang="pt-BR" dirty="0"/>
          </a:p>
          <a:p>
            <a:r>
              <a:rPr lang="pt-BR" dirty="0"/>
              <a:t>Diego Bonilha </a:t>
            </a:r>
            <a:r>
              <a:rPr lang="pt-BR" dirty="0" err="1"/>
              <a:t>Schlatter</a:t>
            </a:r>
            <a:endParaRPr lang="pt-BR" dirty="0"/>
          </a:p>
          <a:p>
            <a:r>
              <a:rPr lang="pt-BR" dirty="0"/>
              <a:t>Marcio </a:t>
            </a:r>
            <a:r>
              <a:rPr lang="pt-BR" dirty="0" err="1"/>
              <a:t>Duch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3343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1171</Words>
  <Application>Microsoft Office PowerPoint</Application>
  <PresentationFormat>Papel A4 (210 x 297 mm)</PresentationFormat>
  <Paragraphs>249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geliel oliveira</dc:creator>
  <cp:lastModifiedBy>Renata Silva</cp:lastModifiedBy>
  <cp:revision>34</cp:revision>
  <dcterms:created xsi:type="dcterms:W3CDTF">2020-06-10T12:27:10Z</dcterms:created>
  <dcterms:modified xsi:type="dcterms:W3CDTF">2020-08-21T14:26:53Z</dcterms:modified>
</cp:coreProperties>
</file>